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
      <p:font typeface="DM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regular.fntdata"/><Relationship Id="rId20" Type="http://schemas.openxmlformats.org/officeDocument/2006/relationships/slide" Target="slides/slide16.xml"/><Relationship Id="rId42" Type="http://schemas.openxmlformats.org/officeDocument/2006/relationships/font" Target="fonts/DMSans-italic.fntdata"/><Relationship Id="rId41" Type="http://schemas.openxmlformats.org/officeDocument/2006/relationships/font" Target="fonts/DMSans-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DM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bold.fntdata"/><Relationship Id="rId10" Type="http://schemas.openxmlformats.org/officeDocument/2006/relationships/slide" Target="slides/slide6.xml"/><Relationship Id="rId32" Type="http://schemas.openxmlformats.org/officeDocument/2006/relationships/font" Target="fonts/Raleway-regular.fntdata"/><Relationship Id="rId13" Type="http://schemas.openxmlformats.org/officeDocument/2006/relationships/slide" Target="slides/slide9.xml"/><Relationship Id="rId35" Type="http://schemas.openxmlformats.org/officeDocument/2006/relationships/font" Target="fonts/Raleway-boldItalic.fntdata"/><Relationship Id="rId12" Type="http://schemas.openxmlformats.org/officeDocument/2006/relationships/slide" Target="slides/slide8.xml"/><Relationship Id="rId34" Type="http://schemas.openxmlformats.org/officeDocument/2006/relationships/font" Target="fonts/Raleway-italic.fntdata"/><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499" lvl="0" marL="457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1pPr>
            <a:lvl2pPr indent="-317499" lvl="1" marL="914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2pPr>
            <a:lvl3pPr indent="-317499" lvl="2" marL="1371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3pPr>
            <a:lvl4pPr indent="-317499" lvl="3" marL="1828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4pPr>
            <a:lvl5pPr indent="-317499" lvl="4" marL="22860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5pPr>
            <a:lvl6pPr indent="-317499" lvl="5" marL="2743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6pPr>
            <a:lvl7pPr indent="-317499" lvl="6" marL="3200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7pPr>
            <a:lvl8pPr indent="-317499" lvl="7" marL="3657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8pPr>
            <a:lvl9pPr indent="-317499" lvl="8" marL="4114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o73DYQkApQ"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_KElRioNcs&amp;list=TLPQMjkwMTIwMjCG0Crdb4fRSg&amp;index=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TbliwS0gS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9e12d0c48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9e12d0c48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sz="1100" u="sng">
                <a:solidFill>
                  <a:schemeClr val="hlink"/>
                </a:solidFill>
                <a:hlinkClick r:id="rId2"/>
              </a:rPr>
              <a:t>https://www.youtube.com/watch?v=to73DYQkApQ</a:t>
            </a:r>
            <a:r>
              <a:rPr lang="en" sz="1100"/>
              <a:t> </a:t>
            </a:r>
            <a:endParaRPr sz="1100"/>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https://www.youtube.com/watch?v=r_KElRioNcs&amp;list=TLPQMjkwMTIwMjCG0Crdb4fRSg&amp;index=2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bdd9f094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0bdd9f09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One of the focuses of this program will be the coactive coaching model.</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There are 4/4 cornerstones.</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People are naturally creative in capable of finding answers - people often have the answers to their own questions, they just get stuck. Solution focused therapy - exceptions, miracle questions, scaling.</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Focus on the whole person that means they are thoughts feelings and actions relationships in their body - people are more complicated than merely their thoughts, that have emotions, expressions. They are also, spouses, parents, children, empolyees, etc</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Dance in the moment. Every moment is an opportunity to listen or deeply and to create a new tone mood for this means we have to be able to dance with the client to follow your lead.</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Evoke transformation.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9e12d0c485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9e12d0c485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coactive coaching model.</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u="sng">
                <a:solidFill>
                  <a:schemeClr val="hlink"/>
                </a:solidFill>
                <a:hlinkClick r:id="rId2"/>
              </a:rPr>
              <a:t>https://www.youtube.com/watch?v=GTbliwS0gS4</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The focus of coaching is the coaching client relationship.</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People participate in coaching because they want things to be different. And looking for change or they have important goals. They may be motivated to cheat specific goals to write a book start a business for the help of a healthier body.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Sometimes people just want more peace of mind less confusion and less financial pressures. All of this begins with during coaching towards motivation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One of the focuses of this program will be the coactive coaching model. This incredible system is based on the idea that we as coaches focus on the clients agends and not on ours. They define the agenda and we are their to help them in their journey.</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We need to help them articulate their dreams, desires, and aspirations, thel them clarify theri mission, puropsle and goals and help them achieve that outcome.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One of the focuses of this program will be the coactive coaching model.</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There are 4/4 cornerstone.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People are naturally creative in capable of finding answers - people often have the answers to their own questions, they just get stuck. Solution focused therapy - exceptions, miracle questions, scaling.</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Focus on the whole person that means they are thoughts feelings and actions relationships in their body - people are more complicated than merely their thoughts, that have emotions, expressions. They are also, spouses, parents, children, empolyees, etc</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Dance in the moment. Every moment is an opportunity to listen or deeply and to create a new tone mood for this means we have to be able to dance with the client to follow your lead.</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Evoke transformation.</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lang="en"/>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t>https://www.youtube.com/watch?v=x3DnB_nhGFM</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15" name="Google Shape;15;p2"/>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16" name="Google Shape;1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Clr>
                <a:schemeClr val="lt1"/>
              </a:buClr>
              <a:buSzPts val="1000"/>
              <a:buFont typeface="Arial"/>
              <a:buNone/>
              <a:defRPr sz="1000">
                <a:solidFill>
                  <a:schemeClr val="lt1"/>
                </a:solidFill>
              </a:defRPr>
            </a:lvl1pPr>
            <a:lvl2pPr indent="0" lvl="1" marL="0" algn="r">
              <a:lnSpc>
                <a:spcPct val="100000"/>
              </a:lnSpc>
              <a:spcBef>
                <a:spcPts val="0"/>
              </a:spcBef>
              <a:spcAft>
                <a:spcPts val="0"/>
              </a:spcAft>
              <a:buClr>
                <a:schemeClr val="lt1"/>
              </a:buClr>
              <a:buSzPts val="1000"/>
              <a:buFont typeface="Arial"/>
              <a:buNone/>
              <a:defRPr sz="1000">
                <a:solidFill>
                  <a:schemeClr val="lt1"/>
                </a:solidFill>
              </a:defRPr>
            </a:lvl2pPr>
            <a:lvl3pPr indent="0" lvl="2" marL="0" algn="r">
              <a:lnSpc>
                <a:spcPct val="100000"/>
              </a:lnSpc>
              <a:spcBef>
                <a:spcPts val="0"/>
              </a:spcBef>
              <a:spcAft>
                <a:spcPts val="0"/>
              </a:spcAft>
              <a:buClr>
                <a:schemeClr val="lt1"/>
              </a:buClr>
              <a:buSzPts val="1000"/>
              <a:buFont typeface="Arial"/>
              <a:buNone/>
              <a:defRPr sz="1000">
                <a:solidFill>
                  <a:schemeClr val="lt1"/>
                </a:solidFill>
              </a:defRPr>
            </a:lvl3pPr>
            <a:lvl4pPr indent="0" lvl="3" marL="0" algn="r">
              <a:lnSpc>
                <a:spcPct val="100000"/>
              </a:lnSpc>
              <a:spcBef>
                <a:spcPts val="0"/>
              </a:spcBef>
              <a:spcAft>
                <a:spcPts val="0"/>
              </a:spcAft>
              <a:buClr>
                <a:schemeClr val="lt1"/>
              </a:buClr>
              <a:buSzPts val="1000"/>
              <a:buFont typeface="Arial"/>
              <a:buNone/>
              <a:defRPr sz="1000">
                <a:solidFill>
                  <a:schemeClr val="lt1"/>
                </a:solidFill>
              </a:defRPr>
            </a:lvl4pPr>
            <a:lvl5pPr indent="0" lvl="4" marL="0" algn="r">
              <a:lnSpc>
                <a:spcPct val="100000"/>
              </a:lnSpc>
              <a:spcBef>
                <a:spcPts val="0"/>
              </a:spcBef>
              <a:spcAft>
                <a:spcPts val="0"/>
              </a:spcAft>
              <a:buClr>
                <a:schemeClr val="lt1"/>
              </a:buClr>
              <a:buSzPts val="1000"/>
              <a:buFont typeface="Arial"/>
              <a:buNone/>
              <a:defRPr sz="1000">
                <a:solidFill>
                  <a:schemeClr val="lt1"/>
                </a:solidFill>
              </a:defRPr>
            </a:lvl5pPr>
            <a:lvl6pPr indent="0" lvl="5" marL="0" algn="r">
              <a:lnSpc>
                <a:spcPct val="100000"/>
              </a:lnSpc>
              <a:spcBef>
                <a:spcPts val="0"/>
              </a:spcBef>
              <a:spcAft>
                <a:spcPts val="0"/>
              </a:spcAft>
              <a:buClr>
                <a:schemeClr val="lt1"/>
              </a:buClr>
              <a:buSzPts val="1000"/>
              <a:buFont typeface="Arial"/>
              <a:buNone/>
              <a:defRPr sz="1000">
                <a:solidFill>
                  <a:schemeClr val="lt1"/>
                </a:solidFill>
              </a:defRPr>
            </a:lvl6pPr>
            <a:lvl7pPr indent="0" lvl="6" marL="0" algn="r">
              <a:lnSpc>
                <a:spcPct val="100000"/>
              </a:lnSpc>
              <a:spcBef>
                <a:spcPts val="0"/>
              </a:spcBef>
              <a:spcAft>
                <a:spcPts val="0"/>
              </a:spcAft>
              <a:buClr>
                <a:schemeClr val="lt1"/>
              </a:buClr>
              <a:buSzPts val="1000"/>
              <a:buFont typeface="Arial"/>
              <a:buNone/>
              <a:defRPr sz="1000">
                <a:solidFill>
                  <a:schemeClr val="lt1"/>
                </a:solidFill>
              </a:defRPr>
            </a:lvl7pPr>
            <a:lvl8pPr indent="0" lvl="7" marL="0" algn="r">
              <a:lnSpc>
                <a:spcPct val="100000"/>
              </a:lnSpc>
              <a:spcBef>
                <a:spcPts val="0"/>
              </a:spcBef>
              <a:spcAft>
                <a:spcPts val="0"/>
              </a:spcAft>
              <a:buClr>
                <a:schemeClr val="lt1"/>
              </a:buClr>
              <a:buSzPts val="1000"/>
              <a:buFont typeface="Arial"/>
              <a:buNone/>
              <a:defRPr sz="1000">
                <a:solidFill>
                  <a:schemeClr val="lt1"/>
                </a:solidFill>
              </a:defRPr>
            </a:lvl8pPr>
            <a:lvl9pPr indent="0" lvl="8" marL="0" algn="r">
              <a:lnSpc>
                <a:spcPct val="100000"/>
              </a:lnSpc>
              <a:spcBef>
                <a:spcPts val="0"/>
              </a:spcBef>
              <a:spcAft>
                <a:spcPts val="0"/>
              </a:spcAft>
              <a:buClr>
                <a:schemeClr val="lt1"/>
              </a:buClr>
              <a:buSzPts val="1000"/>
              <a:buFont typeface="Arial"/>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2" name="Shape 62"/>
        <p:cNvGrpSpPr/>
        <p:nvPr/>
      </p:nvGrpSpPr>
      <p:grpSpPr>
        <a:xfrm>
          <a:off x="0" y="0"/>
          <a:ext cx="0" cy="0"/>
          <a:chOff x="0" y="0"/>
          <a:chExt cx="0" cy="0"/>
        </a:xfrm>
      </p:grpSpPr>
      <p:cxnSp>
        <p:nvCxnSpPr>
          <p:cNvPr id="63" name="Google Shape;63;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5" name="Google Shape;65;p11"/>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66" name="Google Shape;66;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7" name="Shape 67"/>
        <p:cNvGrpSpPr/>
        <p:nvPr/>
      </p:nvGrpSpPr>
      <p:grpSpPr>
        <a:xfrm>
          <a:off x="0" y="0"/>
          <a:ext cx="0" cy="0"/>
          <a:chOff x="0" y="0"/>
          <a:chExt cx="0" cy="0"/>
        </a:xfrm>
      </p:grpSpPr>
      <p:cxnSp>
        <p:nvCxnSpPr>
          <p:cNvPr id="68" name="Google Shape;68;p1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70" name="Google Shape;70;p12"/>
          <p:cNvSpPr txBox="1"/>
          <p:nvPr>
            <p:ph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71" name="Google Shape;71;p12"/>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2" name="Google Shape;72;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73" name="Shape 73"/>
        <p:cNvGrpSpPr/>
        <p:nvPr/>
      </p:nvGrpSpPr>
      <p:grpSpPr>
        <a:xfrm>
          <a:off x="0" y="0"/>
          <a:ext cx="0" cy="0"/>
          <a:chOff x="0" y="0"/>
          <a:chExt cx="0" cy="0"/>
        </a:xfrm>
      </p:grpSpPr>
      <p:sp>
        <p:nvSpPr>
          <p:cNvPr id="74" name="Google Shape;74;p13"/>
          <p:cNvSpPr/>
          <p:nvPr/>
        </p:nvSpPr>
        <p:spPr>
          <a:xfrm>
            <a:off x="0" y="1583350"/>
            <a:ext cx="74043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ph type="ctrTitle"/>
          </p:nvPr>
        </p:nvSpPr>
        <p:spPr>
          <a:xfrm>
            <a:off x="2012775" y="2049850"/>
            <a:ext cx="5109300" cy="4830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p:txBody>
      </p:sp>
      <p:sp>
        <p:nvSpPr>
          <p:cNvPr id="76" name="Google Shape;76;p13"/>
          <p:cNvSpPr txBox="1"/>
          <p:nvPr>
            <p:ph idx="1" type="subTitle"/>
          </p:nvPr>
        </p:nvSpPr>
        <p:spPr>
          <a:xfrm>
            <a:off x="2012775" y="2553550"/>
            <a:ext cx="5109300" cy="303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sz="1800"/>
            </a:lvl1pPr>
            <a:lvl2pPr lvl="1" rtl="0">
              <a:spcBef>
                <a:spcPts val="1600"/>
              </a:spcBef>
              <a:spcAft>
                <a:spcPts val="0"/>
              </a:spcAft>
              <a:buClr>
                <a:schemeClr val="dk1"/>
              </a:buClr>
              <a:buSzPts val="1800"/>
              <a:buNone/>
              <a:defRPr sz="1800"/>
            </a:lvl2pPr>
            <a:lvl3pPr lvl="2" rtl="0">
              <a:spcBef>
                <a:spcPts val="1600"/>
              </a:spcBef>
              <a:spcAft>
                <a:spcPts val="0"/>
              </a:spcAft>
              <a:buClr>
                <a:schemeClr val="dk1"/>
              </a:buClr>
              <a:buSzPts val="1800"/>
              <a:buNone/>
              <a:defRPr sz="1800"/>
            </a:lvl3pPr>
            <a:lvl4pPr lvl="3" rtl="0">
              <a:spcBef>
                <a:spcPts val="1600"/>
              </a:spcBef>
              <a:spcAft>
                <a:spcPts val="0"/>
              </a:spcAft>
              <a:buClr>
                <a:schemeClr val="dk1"/>
              </a:buClr>
              <a:buSzPts val="1800"/>
              <a:buNone/>
              <a:defRPr sz="1800"/>
            </a:lvl4pPr>
            <a:lvl5pPr lvl="4" rtl="0">
              <a:spcBef>
                <a:spcPts val="1600"/>
              </a:spcBef>
              <a:spcAft>
                <a:spcPts val="0"/>
              </a:spcAft>
              <a:buClr>
                <a:schemeClr val="dk1"/>
              </a:buClr>
              <a:buSzPts val="1800"/>
              <a:buNone/>
              <a:defRPr sz="1800"/>
            </a:lvl5pPr>
            <a:lvl6pPr lvl="5" rtl="0">
              <a:spcBef>
                <a:spcPts val="1600"/>
              </a:spcBef>
              <a:spcAft>
                <a:spcPts val="0"/>
              </a:spcAft>
              <a:buClr>
                <a:schemeClr val="dk1"/>
              </a:buClr>
              <a:buSzPts val="1800"/>
              <a:buNone/>
              <a:defRPr sz="1800"/>
            </a:lvl6pPr>
            <a:lvl7pPr lvl="6" rtl="0">
              <a:spcBef>
                <a:spcPts val="1600"/>
              </a:spcBef>
              <a:spcAft>
                <a:spcPts val="0"/>
              </a:spcAft>
              <a:buClr>
                <a:schemeClr val="dk1"/>
              </a:buClr>
              <a:buSzPts val="1800"/>
              <a:buNone/>
              <a:defRPr sz="1800"/>
            </a:lvl7pPr>
            <a:lvl8pPr lvl="7" rtl="0">
              <a:spcBef>
                <a:spcPts val="1600"/>
              </a:spcBef>
              <a:spcAft>
                <a:spcPts val="0"/>
              </a:spcAft>
              <a:buClr>
                <a:schemeClr val="dk1"/>
              </a:buClr>
              <a:buSzPts val="1800"/>
              <a:buNone/>
              <a:defRPr sz="1800"/>
            </a:lvl8pPr>
            <a:lvl9pPr lvl="8" rtl="0">
              <a:spcBef>
                <a:spcPts val="1600"/>
              </a:spcBef>
              <a:spcAft>
                <a:spcPts val="1600"/>
              </a:spcAft>
              <a:buClr>
                <a:schemeClr val="dk1"/>
              </a:buClr>
              <a:buSzPts val="1800"/>
              <a:buNone/>
              <a:defRPr sz="1800"/>
            </a:lvl9pPr>
          </a:lstStyle>
          <a:p/>
        </p:txBody>
      </p:sp>
      <p:sp>
        <p:nvSpPr>
          <p:cNvPr id="77" name="Google Shape;77;p13"/>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9" name="Shape 19"/>
        <p:cNvGrpSpPr/>
        <p:nvPr/>
      </p:nvGrpSpPr>
      <p:grpSpPr>
        <a:xfrm>
          <a:off x="0" y="0"/>
          <a:ext cx="0" cy="0"/>
          <a:chOff x="0" y="0"/>
          <a:chExt cx="0" cy="0"/>
        </a:xfrm>
      </p:grpSpPr>
      <p:cxnSp>
        <p:nvCxnSpPr>
          <p:cNvPr id="20" name="Google Shape;20;p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1" name="Google Shape;21;p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2" name="Google Shape;22;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3" name="Shape 23"/>
        <p:cNvGrpSpPr/>
        <p:nvPr/>
      </p:nvGrpSpPr>
      <p:grpSpPr>
        <a:xfrm>
          <a:off x="0" y="0"/>
          <a:ext cx="0" cy="0"/>
          <a:chOff x="0" y="0"/>
          <a:chExt cx="0" cy="0"/>
        </a:xfrm>
      </p:grpSpPr>
      <p:sp>
        <p:nvSpPr>
          <p:cNvPr id="24" name="Google Shape;24;p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 name="Google Shape;25;p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27" name="Google Shape;27;p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p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9" name="Google Shape;29;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cxnSp>
        <p:nvCxnSpPr>
          <p:cNvPr id="31" name="Google Shape;31;p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32" name="Google Shape;32;p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33" name="Google Shape;33;p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34" name="Google Shape;34;p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36" name="Google Shape;36;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cxnSp>
        <p:nvCxnSpPr>
          <p:cNvPr id="38" name="Google Shape;38;p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39" name="Google Shape;39;p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7"/>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41" name="Google Shape;41;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chemeClr val="lt1"/>
              </a:buClr>
              <a:buSzPts val="1400"/>
              <a:buFont typeface="Arial"/>
              <a:buNone/>
              <a:defRPr>
                <a:solidFill>
                  <a:schemeClr val="lt1"/>
                </a:solidFill>
              </a:defRPr>
            </a:lvl1pPr>
            <a:lvl2pPr indent="0" lvl="1" marL="0" algn="l">
              <a:lnSpc>
                <a:spcPct val="100000"/>
              </a:lnSpc>
              <a:spcBef>
                <a:spcPts val="0"/>
              </a:spcBef>
              <a:spcAft>
                <a:spcPts val="0"/>
              </a:spcAft>
              <a:buClr>
                <a:schemeClr val="lt1"/>
              </a:buClr>
              <a:buSzPts val="1400"/>
              <a:buFont typeface="Arial"/>
              <a:buNone/>
              <a:defRPr>
                <a:solidFill>
                  <a:schemeClr val="lt1"/>
                </a:solidFill>
              </a:defRPr>
            </a:lvl2pPr>
            <a:lvl3pPr indent="0" lvl="2" marL="0" algn="l">
              <a:lnSpc>
                <a:spcPct val="100000"/>
              </a:lnSpc>
              <a:spcBef>
                <a:spcPts val="0"/>
              </a:spcBef>
              <a:spcAft>
                <a:spcPts val="0"/>
              </a:spcAft>
              <a:buClr>
                <a:schemeClr val="lt1"/>
              </a:buClr>
              <a:buSzPts val="1400"/>
              <a:buFont typeface="Arial"/>
              <a:buNone/>
              <a:defRPr>
                <a:solidFill>
                  <a:schemeClr val="lt1"/>
                </a:solidFill>
              </a:defRPr>
            </a:lvl3pPr>
            <a:lvl4pPr indent="0" lvl="3" marL="0" algn="l">
              <a:lnSpc>
                <a:spcPct val="100000"/>
              </a:lnSpc>
              <a:spcBef>
                <a:spcPts val="0"/>
              </a:spcBef>
              <a:spcAft>
                <a:spcPts val="0"/>
              </a:spcAft>
              <a:buClr>
                <a:schemeClr val="lt1"/>
              </a:buClr>
              <a:buSzPts val="1400"/>
              <a:buFont typeface="Arial"/>
              <a:buNone/>
              <a:defRPr>
                <a:solidFill>
                  <a:schemeClr val="lt1"/>
                </a:solidFill>
              </a:defRPr>
            </a:lvl4pPr>
            <a:lvl5pPr indent="0" lvl="4" marL="0" algn="l">
              <a:lnSpc>
                <a:spcPct val="100000"/>
              </a:lnSpc>
              <a:spcBef>
                <a:spcPts val="0"/>
              </a:spcBef>
              <a:spcAft>
                <a:spcPts val="0"/>
              </a:spcAft>
              <a:buClr>
                <a:schemeClr val="lt1"/>
              </a:buClr>
              <a:buSzPts val="1400"/>
              <a:buFont typeface="Arial"/>
              <a:buNone/>
              <a:defRPr>
                <a:solidFill>
                  <a:schemeClr val="lt1"/>
                </a:solidFill>
              </a:defRPr>
            </a:lvl5pPr>
            <a:lvl6pPr indent="0" lvl="5" marL="0" algn="l">
              <a:lnSpc>
                <a:spcPct val="100000"/>
              </a:lnSpc>
              <a:spcBef>
                <a:spcPts val="0"/>
              </a:spcBef>
              <a:spcAft>
                <a:spcPts val="0"/>
              </a:spcAft>
              <a:buClr>
                <a:schemeClr val="lt1"/>
              </a:buClr>
              <a:buSzPts val="1400"/>
              <a:buFont typeface="Arial"/>
              <a:buNone/>
              <a:defRPr>
                <a:solidFill>
                  <a:schemeClr val="lt1"/>
                </a:solidFill>
              </a:defRPr>
            </a:lvl6pPr>
            <a:lvl7pPr indent="0" lvl="6" marL="0" algn="l">
              <a:lnSpc>
                <a:spcPct val="100000"/>
              </a:lnSpc>
              <a:spcBef>
                <a:spcPts val="0"/>
              </a:spcBef>
              <a:spcAft>
                <a:spcPts val="0"/>
              </a:spcAft>
              <a:buClr>
                <a:schemeClr val="lt1"/>
              </a:buClr>
              <a:buSzPts val="1400"/>
              <a:buFont typeface="Arial"/>
              <a:buNone/>
              <a:defRPr>
                <a:solidFill>
                  <a:schemeClr val="lt1"/>
                </a:solidFill>
              </a:defRPr>
            </a:lvl7pPr>
            <a:lvl8pPr indent="0" lvl="7" marL="0" algn="l">
              <a:lnSpc>
                <a:spcPct val="100000"/>
              </a:lnSpc>
              <a:spcBef>
                <a:spcPts val="0"/>
              </a:spcBef>
              <a:spcAft>
                <a:spcPts val="0"/>
              </a:spcAft>
              <a:buClr>
                <a:schemeClr val="lt1"/>
              </a:buClr>
              <a:buSzPts val="1400"/>
              <a:buFont typeface="Arial"/>
              <a:buNone/>
              <a:defRPr>
                <a:solidFill>
                  <a:schemeClr val="lt1"/>
                </a:solidFill>
              </a:defRPr>
            </a:lvl8pPr>
            <a:lvl9pPr indent="0" lvl="8" mar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cxnSp>
        <p:nvCxnSpPr>
          <p:cNvPr id="43" name="Google Shape;43;p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4" name="Google Shape;44;p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45" name="Google Shape;45;p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6" name="Google Shape;46;p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 name="Google Shape;48;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cxnSp>
        <p:nvCxnSpPr>
          <p:cNvPr id="50" name="Google Shape;50;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1" name="Google Shape;51;p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52" name="Google Shape;52;p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3" name="Google Shape;53;p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4" name="Google Shape;54;p9"/>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5" name="Google Shape;55;p9"/>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6" name="Google Shape;56;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 name="Shape 57"/>
        <p:cNvGrpSpPr/>
        <p:nvPr/>
      </p:nvGrpSpPr>
      <p:grpSpPr>
        <a:xfrm>
          <a:off x="0" y="0"/>
          <a:ext cx="0" cy="0"/>
          <a:chOff x="0" y="0"/>
          <a:chExt cx="0" cy="0"/>
        </a:xfrm>
      </p:grpSpPr>
      <p:cxnSp>
        <p:nvCxnSpPr>
          <p:cNvPr id="58" name="Google Shape;58;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9" name="Google Shape;59;p1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0" name="Google Shape;60;p1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chemeClr val="dk2"/>
              </a:buClr>
              <a:buSzPts val="1000"/>
              <a:buFont typeface="Lato"/>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to73DYQkApQ" TargetMode="Externa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r_KElRioNcs"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youtube.com/watch?v=bFQ8L0q8Np0" TargetMode="Externa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x3DnB_nhGFM"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ctrTitle"/>
          </p:nvPr>
        </p:nvSpPr>
        <p:spPr>
          <a:xfrm>
            <a:off x="1860000" y="2447450"/>
            <a:ext cx="5424000" cy="4191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sz="3400"/>
              <a:t>The Neuroscience of Trauma &amp; Movement</a:t>
            </a:r>
            <a:endParaRPr sz="3400"/>
          </a:p>
        </p:txBody>
      </p:sp>
      <p:sp>
        <p:nvSpPr>
          <p:cNvPr id="83" name="Google Shape;83;p14"/>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2</a:t>
            </a:r>
            <a:endParaRPr b="1" i="0" sz="9600" u="none" cap="none" strike="noStrike">
              <a:solidFill>
                <a:schemeClr val="accent1"/>
              </a:solidFill>
              <a:latin typeface="DM Sans"/>
              <a:ea typeface="DM Sans"/>
              <a:cs typeface="DM Sans"/>
              <a:sym typeface="DM Sans"/>
            </a:endParaRPr>
          </a:p>
        </p:txBody>
      </p:sp>
      <p:pic>
        <p:nvPicPr>
          <p:cNvPr id="84" name="Google Shape;84;p14"/>
          <p:cNvPicPr preferRelativeResize="0"/>
          <p:nvPr/>
        </p:nvPicPr>
        <p:blipFill rotWithShape="1">
          <a:blip r:embed="rId3">
            <a:alphaModFix/>
          </a:blip>
          <a:srcRect b="0" l="0" r="0" t="0"/>
          <a:stretch/>
        </p:blipFill>
        <p:spPr>
          <a:xfrm>
            <a:off x="0" y="-7620"/>
            <a:ext cx="9144000" cy="5151120"/>
          </a:xfrm>
          <a:prstGeom prst="rect">
            <a:avLst/>
          </a:prstGeom>
          <a:noFill/>
          <a:ln>
            <a:noFill/>
          </a:ln>
        </p:spPr>
      </p:pic>
      <p:sp>
        <p:nvSpPr>
          <p:cNvPr id="85" name="Google Shape;85;p14"/>
          <p:cNvSpPr txBox="1"/>
          <p:nvPr/>
        </p:nvSpPr>
        <p:spPr>
          <a:xfrm>
            <a:off x="148371" y="2956483"/>
            <a:ext cx="6045300" cy="17433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Viktor Frankl</a:t>
            </a:r>
            <a:br>
              <a:rPr b="1" i="0" lang="en" sz="2700" u="none" cap="none" strike="noStrike">
                <a:solidFill>
                  <a:schemeClr val="accent1"/>
                </a:solidFill>
                <a:latin typeface="DM Sans"/>
                <a:ea typeface="DM Sans"/>
                <a:cs typeface="DM Sans"/>
                <a:sym typeface="DM Sans"/>
              </a:rPr>
            </a:br>
            <a:r>
              <a:rPr b="1" lang="en" sz="2700">
                <a:solidFill>
                  <a:schemeClr val="accent1"/>
                </a:solidFill>
                <a:latin typeface="DM Sans"/>
                <a:ea typeface="DM Sans"/>
                <a:cs typeface="DM Sans"/>
                <a:sym typeface="DM Sans"/>
              </a:rPr>
              <a:t>Transformational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Life Coaching Program</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dk1"/>
                </a:solidFill>
                <a:latin typeface="DM Sans"/>
                <a:ea typeface="DM Sans"/>
                <a:cs typeface="DM Sans"/>
                <a:sym typeface="DM Sans"/>
              </a:rPr>
              <a:t>Week </a:t>
            </a:r>
            <a:r>
              <a:rPr b="1" lang="en" sz="2700">
                <a:solidFill>
                  <a:schemeClr val="dk1"/>
                </a:solidFill>
                <a:latin typeface="DM Sans"/>
                <a:ea typeface="DM Sans"/>
                <a:cs typeface="DM Sans"/>
                <a:sym typeface="DM Sans"/>
              </a:rPr>
              <a:t>2</a:t>
            </a:r>
            <a:endParaRPr b="0" i="0" sz="1400" u="none" cap="none" strike="noStrike">
              <a:solidFill>
                <a:srgbClr val="000000"/>
              </a:solidFill>
              <a:latin typeface="Arial"/>
              <a:ea typeface="Arial"/>
              <a:cs typeface="Arial"/>
              <a:sym typeface="Arial"/>
            </a:endParaRPr>
          </a:p>
        </p:txBody>
      </p:sp>
      <p:pic>
        <p:nvPicPr>
          <p:cNvPr id="86" name="Google Shape;86;p14"/>
          <p:cNvPicPr preferRelativeResize="0"/>
          <p:nvPr/>
        </p:nvPicPr>
        <p:blipFill rotWithShape="1">
          <a:blip r:embed="rId4">
            <a:alphaModFix/>
          </a:blip>
          <a:srcRect b="0" l="0" r="0" t="0"/>
          <a:stretch/>
        </p:blipFill>
        <p:spPr>
          <a:xfrm>
            <a:off x="4626529" y="8166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lin ang="16198662" scaled="0"/>
        </a:gradFill>
      </p:bgPr>
    </p:bg>
    <p:spTree>
      <p:nvGrpSpPr>
        <p:cNvPr id="146" name="Shape 146"/>
        <p:cNvGrpSpPr/>
        <p:nvPr/>
      </p:nvGrpSpPr>
      <p:grpSpPr>
        <a:xfrm>
          <a:off x="0" y="0"/>
          <a:ext cx="0" cy="0"/>
          <a:chOff x="0" y="0"/>
          <a:chExt cx="0" cy="0"/>
        </a:xfrm>
      </p:grpSpPr>
      <p:sp>
        <p:nvSpPr>
          <p:cNvPr id="147" name="Google Shape;147;p23"/>
          <p:cNvSpPr txBox="1"/>
          <p:nvPr/>
        </p:nvSpPr>
        <p:spPr>
          <a:xfrm>
            <a:off x="2416156" y="1444613"/>
            <a:ext cx="3991200" cy="51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descr="Eleanor Shakiba from Think Learn Succeed demonstrates how coaching works." id="148" name="Google Shape;148;p23" title="Coaching skills demonstration">
            <a:hlinkClick r:id="rId3"/>
          </p:cNvPr>
          <p:cNvPicPr preferRelativeResize="0"/>
          <p:nvPr/>
        </p:nvPicPr>
        <p:blipFill>
          <a:blip r:embed="rId4">
            <a:alphaModFix/>
          </a:blip>
          <a:stretch>
            <a:fillRect/>
          </a:stretch>
        </p:blipFill>
        <p:spPr>
          <a:xfrm>
            <a:off x="2303175" y="1108300"/>
            <a:ext cx="4706926" cy="3530200"/>
          </a:xfrm>
          <a:prstGeom prst="rect">
            <a:avLst/>
          </a:prstGeom>
          <a:noFill/>
          <a:ln>
            <a:noFill/>
          </a:ln>
        </p:spPr>
      </p:pic>
      <p:sp>
        <p:nvSpPr>
          <p:cNvPr id="149" name="Google Shape;149;p23"/>
          <p:cNvSpPr txBox="1"/>
          <p:nvPr/>
        </p:nvSpPr>
        <p:spPr>
          <a:xfrm>
            <a:off x="4044225" y="311125"/>
            <a:ext cx="32355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lt1"/>
                </a:solidFill>
                <a:latin typeface="Lato"/>
                <a:ea typeface="Lato"/>
                <a:cs typeface="Lato"/>
                <a:sym typeface="Lato"/>
              </a:rPr>
              <a:t>DEMO</a:t>
            </a:r>
            <a:endParaRPr sz="2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153" name="Shape 153"/>
        <p:cNvGrpSpPr/>
        <p:nvPr/>
      </p:nvGrpSpPr>
      <p:grpSpPr>
        <a:xfrm>
          <a:off x="0" y="0"/>
          <a:ext cx="0" cy="0"/>
          <a:chOff x="0" y="0"/>
          <a:chExt cx="0" cy="0"/>
        </a:xfrm>
      </p:grpSpPr>
      <p:sp>
        <p:nvSpPr>
          <p:cNvPr id="154" name="Google Shape;154;p24"/>
          <p:cNvSpPr txBox="1"/>
          <p:nvPr/>
        </p:nvSpPr>
        <p:spPr>
          <a:xfrm>
            <a:off x="999575" y="6501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Level 3</a:t>
            </a:r>
            <a:endParaRPr>
              <a:solidFill>
                <a:schemeClr val="lt1"/>
              </a:solidFill>
            </a:endParaRPr>
          </a:p>
        </p:txBody>
      </p:sp>
      <p:sp>
        <p:nvSpPr>
          <p:cNvPr id="155" name="Google Shape;155;p24"/>
          <p:cNvSpPr txBox="1"/>
          <p:nvPr/>
        </p:nvSpPr>
        <p:spPr>
          <a:xfrm>
            <a:off x="999575" y="1779000"/>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Global Listening</a:t>
            </a:r>
            <a:br>
              <a:rPr b="0" i="0" lang="en" sz="3000" u="none" cap="none" strike="noStrike">
                <a:solidFill>
                  <a:schemeClr val="lt1"/>
                </a:solidFill>
                <a:latin typeface="Arial"/>
                <a:ea typeface="Arial"/>
                <a:cs typeface="Arial"/>
                <a:sym typeface="Arial"/>
              </a:rPr>
            </a:b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-Intent</a:t>
            </a: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-Emotion</a:t>
            </a: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-Bigger Picture</a:t>
            </a: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-Whole Person</a:t>
            </a:r>
            <a:endParaRPr>
              <a:solidFill>
                <a:schemeClr val="lt1"/>
              </a:solidFill>
            </a:endParaRPr>
          </a:p>
        </p:txBody>
      </p:sp>
      <p:pic>
        <p:nvPicPr>
          <p:cNvPr id="156" name="Google Shape;156;p24"/>
          <p:cNvPicPr preferRelativeResize="0"/>
          <p:nvPr/>
        </p:nvPicPr>
        <p:blipFill rotWithShape="1">
          <a:blip r:embed="rId3">
            <a:alphaModFix/>
          </a:blip>
          <a:srcRect b="0" l="0" r="0" t="0"/>
          <a:stretch/>
        </p:blipFill>
        <p:spPr>
          <a:xfrm>
            <a:off x="5181927" y="1490450"/>
            <a:ext cx="2648950" cy="176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path path="circle">
            <a:fillToRect l="100%" t="100%"/>
          </a:path>
          <a:tileRect b="-100%" r="-100%"/>
        </a:gradFill>
      </p:bgPr>
    </p:bg>
    <p:spTree>
      <p:nvGrpSpPr>
        <p:cNvPr id="160" name="Shape 160"/>
        <p:cNvGrpSpPr/>
        <p:nvPr/>
      </p:nvGrpSpPr>
      <p:grpSpPr>
        <a:xfrm>
          <a:off x="0" y="0"/>
          <a:ext cx="0" cy="0"/>
          <a:chOff x="0" y="0"/>
          <a:chExt cx="0" cy="0"/>
        </a:xfrm>
      </p:grpSpPr>
      <p:sp>
        <p:nvSpPr>
          <p:cNvPr id="161" name="Google Shape;161;p25"/>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162" name="Google Shape;162;p25"/>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descr=" " id="163" name="Google Shape;163;p25" title="Levels of Listening 3">
            <a:hlinkClick r:id="rId3"/>
          </p:cNvPr>
          <p:cNvPicPr preferRelativeResize="0"/>
          <p:nvPr/>
        </p:nvPicPr>
        <p:blipFill rotWithShape="1">
          <a:blip r:embed="rId4">
            <a:alphaModFix/>
          </a:blip>
          <a:srcRect b="0" l="0" r="0" t="0"/>
          <a:stretch/>
        </p:blipFill>
        <p:spPr>
          <a:xfrm>
            <a:off x="2203050" y="992050"/>
            <a:ext cx="5138900" cy="3854175"/>
          </a:xfrm>
          <a:prstGeom prst="rect">
            <a:avLst/>
          </a:prstGeom>
          <a:noFill/>
          <a:ln>
            <a:noFill/>
          </a:ln>
        </p:spPr>
      </p:pic>
      <p:sp>
        <p:nvSpPr>
          <p:cNvPr id="164" name="Google Shape;164;p25"/>
          <p:cNvSpPr txBox="1"/>
          <p:nvPr/>
        </p:nvSpPr>
        <p:spPr>
          <a:xfrm>
            <a:off x="2085125" y="230000"/>
            <a:ext cx="8152500" cy="43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Listening at Le</a:t>
            </a:r>
            <a:r>
              <a:rPr lang="en" sz="3000">
                <a:solidFill>
                  <a:schemeClr val="lt1"/>
                </a:solidFill>
              </a:rPr>
              <a:t>vels 2 &amp; </a:t>
            </a:r>
            <a:r>
              <a:rPr b="0" i="0" lang="en" sz="3000" u="none" cap="none" strike="noStrike">
                <a:solidFill>
                  <a:schemeClr val="lt1"/>
                </a:solidFill>
                <a:latin typeface="Arial"/>
                <a:ea typeface="Arial"/>
                <a:cs typeface="Arial"/>
                <a:sym typeface="Arial"/>
              </a:rPr>
              <a:t>3 DEMO</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Screen Shot 2015-11-20 at 9.47.21 AM.png" id="169" name="Google Shape;169;p26"/>
          <p:cNvPicPr preferRelativeResize="0"/>
          <p:nvPr/>
        </p:nvPicPr>
        <p:blipFill rotWithShape="1">
          <a:blip r:embed="rId3">
            <a:alphaModFix/>
          </a:blip>
          <a:srcRect b="0" l="4413" r="4404" t="0"/>
          <a:stretch/>
        </p:blipFill>
        <p:spPr>
          <a:xfrm>
            <a:off x="-36525" y="0"/>
            <a:ext cx="9144000" cy="5143503"/>
          </a:xfrm>
          <a:prstGeom prst="rect">
            <a:avLst/>
          </a:prstGeom>
          <a:noFill/>
          <a:ln>
            <a:noFill/>
          </a:ln>
        </p:spPr>
      </p:pic>
      <p:sp>
        <p:nvSpPr>
          <p:cNvPr id="170" name="Google Shape;170;p26"/>
          <p:cNvSpPr txBox="1"/>
          <p:nvPr/>
        </p:nvSpPr>
        <p:spPr>
          <a:xfrm>
            <a:off x="1095587" y="356051"/>
            <a:ext cx="6694500" cy="704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Discussion</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What did you notice?</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What were the skills utilized?</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Was there a hierarchy?</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Was she giving direction?</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What kind of questions did she ask?</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What was the response of the    </a:t>
            </a:r>
            <a:endParaRPr/>
          </a:p>
          <a:p>
            <a:pPr indent="-457200" lvl="0" marL="457200" marR="0" rtl="0" algn="l">
              <a:lnSpc>
                <a:spcPct val="115000"/>
              </a:lnSpc>
              <a:spcBef>
                <a:spcPts val="0"/>
              </a:spcBef>
              <a:spcAft>
                <a:spcPts val="0"/>
              </a:spcAft>
              <a:buClr>
                <a:schemeClr val="lt1"/>
              </a:buClr>
              <a:buSzPts val="2800"/>
              <a:buFont typeface="Arial"/>
              <a:buChar char="•"/>
            </a:pPr>
            <a:r>
              <a:rPr b="0" i="0" lang="en" sz="2800" u="none" cap="none" strike="noStrike">
                <a:solidFill>
                  <a:schemeClr val="lt1"/>
                </a:solidFill>
                <a:latin typeface="Arial"/>
                <a:ea typeface="Arial"/>
                <a:cs typeface="Arial"/>
                <a:sym typeface="Arial"/>
              </a:rPr>
              <a:t> coachee?</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7"/>
          <p:cNvSpPr txBox="1"/>
          <p:nvPr/>
        </p:nvSpPr>
        <p:spPr>
          <a:xfrm>
            <a:off x="3050928" y="604979"/>
            <a:ext cx="5952300" cy="3220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Designing Alliance</a:t>
            </a:r>
            <a:endParaRPr/>
          </a:p>
          <a:p>
            <a:pPr indent="-381000" lvl="0" marL="457200" marR="0" rtl="0" algn="l">
              <a:lnSpc>
                <a:spcPct val="150000"/>
              </a:lnSpc>
              <a:spcBef>
                <a:spcPts val="0"/>
              </a:spcBef>
              <a:spcAft>
                <a:spcPts val="0"/>
              </a:spcAft>
              <a:buClr>
                <a:srgbClr val="000000"/>
              </a:buClr>
              <a:buSzPts val="2400"/>
              <a:buChar char="●"/>
            </a:pPr>
            <a:r>
              <a:rPr i="0" lang="en" sz="2400" u="none" cap="none" strike="noStrike">
                <a:solidFill>
                  <a:srgbClr val="000000"/>
                </a:solidFill>
              </a:rPr>
              <a:t>Active Listening</a:t>
            </a:r>
            <a:endParaRPr/>
          </a:p>
          <a:p>
            <a:pPr indent="-381000" lvl="0" marL="457200" marR="0" rtl="0" algn="l">
              <a:lnSpc>
                <a:spcPct val="15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Intruding with Powerful Questions</a:t>
            </a:r>
            <a:endParaRPr/>
          </a:p>
          <a:p>
            <a:pPr indent="-381000" lvl="0" marL="457200" marR="0" rtl="0" algn="l">
              <a:lnSpc>
                <a:spcPct val="15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Acknowledgement </a:t>
            </a:r>
            <a:endParaRPr/>
          </a:p>
          <a:p>
            <a:pPr indent="-381000" lvl="0" marL="457200" marR="0" rtl="0" algn="l">
              <a:lnSpc>
                <a:spcPct val="15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Powerful Questions</a:t>
            </a:r>
            <a:endParaRPr/>
          </a:p>
          <a:p>
            <a:pPr indent="-381000" lvl="0" marL="457200" marR="0" rtl="0" algn="l">
              <a:lnSpc>
                <a:spcPct val="15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Making a Request/ Create Accountability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179" name="Shape 179"/>
        <p:cNvGrpSpPr/>
        <p:nvPr/>
      </p:nvGrpSpPr>
      <p:grpSpPr>
        <a:xfrm>
          <a:off x="0" y="0"/>
          <a:ext cx="0" cy="0"/>
          <a:chOff x="0" y="0"/>
          <a:chExt cx="0" cy="0"/>
        </a:xfrm>
      </p:grpSpPr>
      <p:sp>
        <p:nvSpPr>
          <p:cNvPr id="180" name="Google Shape;180;p28"/>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81" name="Google Shape;181;p28"/>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1.png" id="182" name="Google Shape;182;p28"/>
          <p:cNvPicPr preferRelativeResize="0"/>
          <p:nvPr/>
        </p:nvPicPr>
        <p:blipFill rotWithShape="1">
          <a:blip r:embed="rId3">
            <a:alphaModFix/>
          </a:blip>
          <a:srcRect b="0" l="0" r="0" t="0"/>
          <a:stretch/>
        </p:blipFill>
        <p:spPr>
          <a:xfrm>
            <a:off x="1345772" y="288850"/>
            <a:ext cx="5921176" cy="4565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669B"/>
            </a:gs>
            <a:gs pos="48000">
              <a:srgbClr val="009EF0"/>
            </a:gs>
            <a:gs pos="100000">
              <a:srgbClr val="57C5FF"/>
            </a:gs>
          </a:gsLst>
          <a:lin ang="16200000" scaled="0"/>
        </a:gradFill>
      </p:bgPr>
    </p:bg>
    <p:spTree>
      <p:nvGrpSpPr>
        <p:cNvPr id="186" name="Shape 186"/>
        <p:cNvGrpSpPr/>
        <p:nvPr/>
      </p:nvGrpSpPr>
      <p:grpSpPr>
        <a:xfrm>
          <a:off x="0" y="0"/>
          <a:ext cx="0" cy="0"/>
          <a:chOff x="0" y="0"/>
          <a:chExt cx="0" cy="0"/>
        </a:xfrm>
      </p:grpSpPr>
      <p:sp>
        <p:nvSpPr>
          <p:cNvPr id="187" name="Google Shape;187;p29"/>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88" name="Google Shape;188;p29"/>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2.png" id="189" name="Google Shape;189;p29"/>
          <p:cNvPicPr preferRelativeResize="0"/>
          <p:nvPr/>
        </p:nvPicPr>
        <p:blipFill rotWithShape="1">
          <a:blip r:embed="rId3">
            <a:alphaModFix/>
          </a:blip>
          <a:srcRect b="0" l="0" r="0" t="0"/>
          <a:stretch/>
        </p:blipFill>
        <p:spPr>
          <a:xfrm>
            <a:off x="1442325" y="663700"/>
            <a:ext cx="5944775" cy="43124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193" name="Shape 193"/>
        <p:cNvGrpSpPr/>
        <p:nvPr/>
      </p:nvGrpSpPr>
      <p:grpSpPr>
        <a:xfrm>
          <a:off x="0" y="0"/>
          <a:ext cx="0" cy="0"/>
          <a:chOff x="0" y="0"/>
          <a:chExt cx="0" cy="0"/>
        </a:xfrm>
      </p:grpSpPr>
      <p:sp>
        <p:nvSpPr>
          <p:cNvPr id="194" name="Google Shape;194;p30"/>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195" name="Google Shape;195;p30"/>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3.png" id="196" name="Google Shape;196;p30"/>
          <p:cNvPicPr preferRelativeResize="0"/>
          <p:nvPr/>
        </p:nvPicPr>
        <p:blipFill rotWithShape="1">
          <a:blip r:embed="rId3">
            <a:alphaModFix/>
          </a:blip>
          <a:srcRect b="0" l="0" r="0" t="0"/>
          <a:stretch/>
        </p:blipFill>
        <p:spPr>
          <a:xfrm>
            <a:off x="1592550" y="602372"/>
            <a:ext cx="5878500" cy="44016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2EDE8"/>
            </a:gs>
            <a:gs pos="46000">
              <a:srgbClr val="29D2C7"/>
            </a:gs>
            <a:gs pos="100000">
              <a:srgbClr val="177771"/>
            </a:gs>
          </a:gsLst>
          <a:path path="circle">
            <a:fillToRect b="50%" l="50%" r="50%" t="50%"/>
          </a:path>
          <a:tileRect/>
        </a:gradFill>
      </p:bgPr>
    </p:bg>
    <p:spTree>
      <p:nvGrpSpPr>
        <p:cNvPr id="200" name="Shape 200"/>
        <p:cNvGrpSpPr/>
        <p:nvPr/>
      </p:nvGrpSpPr>
      <p:grpSpPr>
        <a:xfrm>
          <a:off x="0" y="0"/>
          <a:ext cx="0" cy="0"/>
          <a:chOff x="0" y="0"/>
          <a:chExt cx="0" cy="0"/>
        </a:xfrm>
      </p:grpSpPr>
      <p:sp>
        <p:nvSpPr>
          <p:cNvPr id="201" name="Google Shape;201;p31"/>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02" name="Google Shape;202;p31"/>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4.png" id="203" name="Google Shape;203;p31"/>
          <p:cNvPicPr preferRelativeResize="0"/>
          <p:nvPr/>
        </p:nvPicPr>
        <p:blipFill rotWithShape="1">
          <a:blip r:embed="rId3">
            <a:alphaModFix/>
          </a:blip>
          <a:srcRect b="0" l="0" r="0" t="0"/>
          <a:stretch/>
        </p:blipFill>
        <p:spPr>
          <a:xfrm>
            <a:off x="1705525" y="1070849"/>
            <a:ext cx="5315276" cy="3986475"/>
          </a:xfrm>
          <a:prstGeom prst="rect">
            <a:avLst/>
          </a:prstGeom>
          <a:noFill/>
          <a:ln>
            <a:noFill/>
          </a:ln>
        </p:spPr>
      </p:pic>
      <p:sp>
        <p:nvSpPr>
          <p:cNvPr id="204" name="Google Shape;204;p31"/>
          <p:cNvSpPr txBox="1"/>
          <p:nvPr/>
        </p:nvSpPr>
        <p:spPr>
          <a:xfrm>
            <a:off x="2075600" y="313000"/>
            <a:ext cx="5315400" cy="5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Limiting Level 1 Listening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208" name="Shape 208"/>
        <p:cNvGrpSpPr/>
        <p:nvPr/>
      </p:nvGrpSpPr>
      <p:grpSpPr>
        <a:xfrm>
          <a:off x="0" y="0"/>
          <a:ext cx="0" cy="0"/>
          <a:chOff x="0" y="0"/>
          <a:chExt cx="0" cy="0"/>
        </a:xfrm>
      </p:grpSpPr>
      <p:sp>
        <p:nvSpPr>
          <p:cNvPr id="209" name="Google Shape;209;p32"/>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10" name="Google Shape;210;p32"/>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6.png" id="211" name="Google Shape;211;p32"/>
          <p:cNvPicPr preferRelativeResize="0"/>
          <p:nvPr/>
        </p:nvPicPr>
        <p:blipFill rotWithShape="1">
          <a:blip r:embed="rId3">
            <a:alphaModFix/>
          </a:blip>
          <a:srcRect b="0" l="0" r="0" t="0"/>
          <a:stretch/>
        </p:blipFill>
        <p:spPr>
          <a:xfrm>
            <a:off x="1441450" y="576050"/>
            <a:ext cx="5731974" cy="4262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5"/>
          <p:cNvSpPr txBox="1"/>
          <p:nvPr>
            <p:ph idx="4294967295" type="title"/>
          </p:nvPr>
        </p:nvSpPr>
        <p:spPr>
          <a:xfrm>
            <a:off x="535775" y="712150"/>
            <a:ext cx="5197200" cy="768000"/>
          </a:xfrm>
          <a:prstGeom prst="rect">
            <a:avLst/>
          </a:prstGeom>
          <a:solidFill>
            <a:srgbClr val="F2F2F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Week 2 </a:t>
            </a:r>
            <a:endParaRPr/>
          </a:p>
        </p:txBody>
      </p:sp>
      <p:pic>
        <p:nvPicPr>
          <p:cNvPr id="92" name="Google Shape;92;p15"/>
          <p:cNvPicPr preferRelativeResize="0"/>
          <p:nvPr/>
        </p:nvPicPr>
        <p:blipFill rotWithShape="1">
          <a:blip r:embed="rId3">
            <a:alphaModFix/>
          </a:blip>
          <a:srcRect b="0" l="0" r="0" t="0"/>
          <a:stretch/>
        </p:blipFill>
        <p:spPr>
          <a:xfrm>
            <a:off x="7008550" y="2759550"/>
            <a:ext cx="1356700" cy="2220325"/>
          </a:xfrm>
          <a:prstGeom prst="rect">
            <a:avLst/>
          </a:prstGeom>
          <a:noFill/>
          <a:ln>
            <a:noFill/>
          </a:ln>
        </p:spPr>
      </p:pic>
      <p:pic>
        <p:nvPicPr>
          <p:cNvPr id="93" name="Google Shape;93;p15"/>
          <p:cNvPicPr preferRelativeResize="0"/>
          <p:nvPr/>
        </p:nvPicPr>
        <p:blipFill rotWithShape="1">
          <a:blip r:embed="rId4">
            <a:alphaModFix/>
          </a:blip>
          <a:srcRect b="0" l="0" r="0" t="0"/>
          <a:stretch/>
        </p:blipFill>
        <p:spPr>
          <a:xfrm>
            <a:off x="6956398" y="272498"/>
            <a:ext cx="1408850" cy="2117125"/>
          </a:xfrm>
          <a:prstGeom prst="rect">
            <a:avLst/>
          </a:prstGeom>
          <a:noFill/>
          <a:ln>
            <a:noFill/>
          </a:ln>
        </p:spPr>
      </p:pic>
      <p:sp>
        <p:nvSpPr>
          <p:cNvPr id="94" name="Google Shape;94;p15"/>
          <p:cNvSpPr txBox="1"/>
          <p:nvPr/>
        </p:nvSpPr>
        <p:spPr>
          <a:xfrm>
            <a:off x="647317" y="1653561"/>
            <a:ext cx="5454903" cy="2339102"/>
          </a:xfrm>
          <a:prstGeom prst="rect">
            <a:avLst/>
          </a:prstGeom>
          <a:noFill/>
          <a:ln>
            <a:noFill/>
          </a:ln>
        </p:spPr>
        <p:txBody>
          <a:bodyPr anchorCtr="0" anchor="t" bIns="45700" lIns="91425" spcFirstLastPara="1" rIns="91425" wrap="square" tIns="45700">
            <a:noAutofit/>
          </a:bodyPr>
          <a:lstStyle/>
          <a:p>
            <a:pPr indent="-304800" lvl="0" marL="285750" marR="0" rtl="0" algn="l">
              <a:lnSpc>
                <a:spcPct val="150000"/>
              </a:lnSpc>
              <a:spcBef>
                <a:spcPts val="0"/>
              </a:spcBef>
              <a:spcAft>
                <a:spcPts val="0"/>
              </a:spcAft>
              <a:buClr>
                <a:srgbClr val="000000"/>
              </a:buClr>
              <a:buSzPts val="2500"/>
              <a:buChar char="•"/>
            </a:pPr>
            <a:r>
              <a:rPr i="0" lang="en" sz="2500" u="none" cap="none" strike="noStrike">
                <a:solidFill>
                  <a:srgbClr val="000000"/>
                </a:solidFill>
              </a:rPr>
              <a:t>Co-active Coaching</a:t>
            </a:r>
            <a:endParaRPr sz="1700"/>
          </a:p>
          <a:p>
            <a:pPr indent="-304800" lvl="0" marL="285750" marR="0" rtl="0" algn="l">
              <a:lnSpc>
                <a:spcPct val="150000"/>
              </a:lnSpc>
              <a:spcBef>
                <a:spcPts val="0"/>
              </a:spcBef>
              <a:spcAft>
                <a:spcPts val="0"/>
              </a:spcAft>
              <a:buClr>
                <a:srgbClr val="000000"/>
              </a:buClr>
              <a:buSzPts val="2500"/>
              <a:buChar char="•"/>
            </a:pPr>
            <a:r>
              <a:rPr i="0" lang="en" sz="2500" u="none" cap="none" strike="noStrike">
                <a:solidFill>
                  <a:srgbClr val="000000"/>
                </a:solidFill>
              </a:rPr>
              <a:t>Active Listening Levels 1, 2, 3</a:t>
            </a:r>
            <a:endParaRPr sz="1700"/>
          </a:p>
          <a:p>
            <a:pPr indent="-304800" lvl="0" marL="285750" marR="0" rtl="0" algn="l">
              <a:lnSpc>
                <a:spcPct val="150000"/>
              </a:lnSpc>
              <a:spcBef>
                <a:spcPts val="0"/>
              </a:spcBef>
              <a:spcAft>
                <a:spcPts val="0"/>
              </a:spcAft>
              <a:buClr>
                <a:srgbClr val="000000"/>
              </a:buClr>
              <a:buSzPts val="2500"/>
              <a:buChar char="•"/>
            </a:pPr>
            <a:r>
              <a:rPr i="0" lang="en" sz="2500" u="none" cap="none" strike="noStrike">
                <a:solidFill>
                  <a:srgbClr val="000000"/>
                </a:solidFill>
              </a:rPr>
              <a:t>Active Listening Skills</a:t>
            </a:r>
            <a:endParaRPr sz="1700"/>
          </a:p>
          <a:p>
            <a:pPr indent="-304800" lvl="0" marL="285750" marR="0" rtl="0" algn="l">
              <a:lnSpc>
                <a:spcPct val="150000"/>
              </a:lnSpc>
              <a:spcBef>
                <a:spcPts val="0"/>
              </a:spcBef>
              <a:spcAft>
                <a:spcPts val="0"/>
              </a:spcAft>
              <a:buClr>
                <a:srgbClr val="000000"/>
              </a:buClr>
              <a:buSzPts val="2500"/>
              <a:buChar char="•"/>
            </a:pPr>
            <a:r>
              <a:rPr i="0" lang="en" sz="2500" u="none" cap="none" strike="noStrike">
                <a:solidFill>
                  <a:srgbClr val="000000"/>
                </a:solidFill>
              </a:rPr>
              <a:t>Practice, Review, Q &amp; A</a:t>
            </a:r>
            <a:endParaRPr i="0" sz="2500" u="none" cap="none" strike="noStrike">
              <a:solidFill>
                <a:srgbClr val="000000"/>
              </a:solidFill>
            </a:endParaRPr>
          </a:p>
          <a:p>
            <a:pPr indent="-304800" lvl="0" marL="285750" marR="0" rtl="0" algn="l">
              <a:lnSpc>
                <a:spcPct val="150000"/>
              </a:lnSpc>
              <a:spcBef>
                <a:spcPts val="0"/>
              </a:spcBef>
              <a:spcAft>
                <a:spcPts val="0"/>
              </a:spcAft>
              <a:buSzPts val="2500"/>
              <a:buChar char="•"/>
            </a:pPr>
            <a:r>
              <a:rPr lang="en" sz="2500"/>
              <a:t>Frankl Moments of Meaning </a:t>
            </a:r>
            <a:endParaRPr sz="25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3A893"/>
            </a:gs>
            <a:gs pos="23000">
              <a:srgbClr val="43A893"/>
            </a:gs>
            <a:gs pos="69000">
              <a:srgbClr val="398E7C"/>
            </a:gs>
            <a:gs pos="97000">
              <a:srgbClr val="358473"/>
            </a:gs>
            <a:gs pos="100000">
              <a:srgbClr val="358473"/>
            </a:gs>
          </a:gsLst>
          <a:path path="circle">
            <a:fillToRect b="50%" l="50%" r="50%" t="50%"/>
          </a:path>
          <a:tileRect/>
        </a:gradFill>
      </p:bgPr>
    </p:bg>
    <p:spTree>
      <p:nvGrpSpPr>
        <p:cNvPr id="215" name="Shape 215"/>
        <p:cNvGrpSpPr/>
        <p:nvPr/>
      </p:nvGrpSpPr>
      <p:grpSpPr>
        <a:xfrm>
          <a:off x="0" y="0"/>
          <a:ext cx="0" cy="0"/>
          <a:chOff x="0" y="0"/>
          <a:chExt cx="0" cy="0"/>
        </a:xfrm>
      </p:grpSpPr>
      <p:sp>
        <p:nvSpPr>
          <p:cNvPr id="216" name="Google Shape;216;p33"/>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17" name="Google Shape;217;p33"/>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7.png" id="218" name="Google Shape;218;p33"/>
          <p:cNvPicPr preferRelativeResize="0"/>
          <p:nvPr/>
        </p:nvPicPr>
        <p:blipFill rotWithShape="1">
          <a:blip r:embed="rId3">
            <a:alphaModFix/>
          </a:blip>
          <a:srcRect b="0" l="0" r="0" t="0"/>
          <a:stretch/>
        </p:blipFill>
        <p:spPr>
          <a:xfrm>
            <a:off x="1349229" y="391350"/>
            <a:ext cx="5822374" cy="436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9F1"/>
            </a:gs>
            <a:gs pos="74000">
              <a:srgbClr val="FECA89"/>
            </a:gs>
            <a:gs pos="83000">
              <a:srgbClr val="FECA89"/>
            </a:gs>
            <a:gs pos="100000">
              <a:srgbClr val="FEDCB1"/>
            </a:gs>
          </a:gsLst>
          <a:lin ang="5400000" scaled="0"/>
        </a:gradFill>
      </p:bgPr>
    </p:bg>
    <p:spTree>
      <p:nvGrpSpPr>
        <p:cNvPr id="222" name="Shape 222"/>
        <p:cNvGrpSpPr/>
        <p:nvPr/>
      </p:nvGrpSpPr>
      <p:grpSpPr>
        <a:xfrm>
          <a:off x="0" y="0"/>
          <a:ext cx="0" cy="0"/>
          <a:chOff x="0" y="0"/>
          <a:chExt cx="0" cy="0"/>
        </a:xfrm>
      </p:grpSpPr>
      <p:sp>
        <p:nvSpPr>
          <p:cNvPr id="223" name="Google Shape;223;p34"/>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24" name="Google Shape;224;p34"/>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8.png" id="225" name="Google Shape;225;p34"/>
          <p:cNvPicPr preferRelativeResize="0"/>
          <p:nvPr/>
        </p:nvPicPr>
        <p:blipFill rotWithShape="1">
          <a:blip r:embed="rId3">
            <a:alphaModFix/>
          </a:blip>
          <a:srcRect b="0" l="0" r="0" t="0"/>
          <a:stretch/>
        </p:blipFill>
        <p:spPr>
          <a:xfrm>
            <a:off x="1463476" y="419500"/>
            <a:ext cx="5971349" cy="4434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3A67"/>
            </a:gs>
            <a:gs pos="48000">
              <a:srgbClr val="005CA5"/>
            </a:gs>
            <a:gs pos="100000">
              <a:srgbClr val="2AA1FE"/>
            </a:gs>
          </a:gsLst>
          <a:lin ang="16200000" scaled="0"/>
        </a:gradFill>
      </p:bgPr>
    </p:bg>
    <p:spTree>
      <p:nvGrpSpPr>
        <p:cNvPr id="229" name="Shape 229"/>
        <p:cNvGrpSpPr/>
        <p:nvPr/>
      </p:nvGrpSpPr>
      <p:grpSpPr>
        <a:xfrm>
          <a:off x="0" y="0"/>
          <a:ext cx="0" cy="0"/>
          <a:chOff x="0" y="0"/>
          <a:chExt cx="0" cy="0"/>
        </a:xfrm>
      </p:grpSpPr>
      <p:sp>
        <p:nvSpPr>
          <p:cNvPr id="230" name="Google Shape;230;p35"/>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sp>
        <p:nvSpPr>
          <p:cNvPr id="231" name="Google Shape;231;p35"/>
          <p:cNvSpPr txBox="1"/>
          <p:nvPr>
            <p:ph idx="4294967295" type="title"/>
          </p:nvPr>
        </p:nvSpPr>
        <p:spPr>
          <a:xfrm>
            <a:off x="535775" y="1767550"/>
            <a:ext cx="5878500" cy="3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descr="AL10.png" id="232" name="Google Shape;232;p35"/>
          <p:cNvPicPr preferRelativeResize="0"/>
          <p:nvPr/>
        </p:nvPicPr>
        <p:blipFill rotWithShape="1">
          <a:blip r:embed="rId3">
            <a:alphaModFix/>
          </a:blip>
          <a:srcRect b="0" l="0" r="0" t="0"/>
          <a:stretch/>
        </p:blipFill>
        <p:spPr>
          <a:xfrm>
            <a:off x="1280975" y="510675"/>
            <a:ext cx="6083575" cy="4518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36" name="Shape 236"/>
        <p:cNvGrpSpPr/>
        <p:nvPr/>
      </p:nvGrpSpPr>
      <p:grpSpPr>
        <a:xfrm>
          <a:off x="0" y="0"/>
          <a:ext cx="0" cy="0"/>
          <a:chOff x="0" y="0"/>
          <a:chExt cx="0" cy="0"/>
        </a:xfrm>
      </p:grpSpPr>
      <p:sp>
        <p:nvSpPr>
          <p:cNvPr id="237" name="Google Shape;237;p36"/>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 </a:t>
            </a:r>
            <a:endParaRPr/>
          </a:p>
        </p:txBody>
      </p:sp>
      <p:pic>
        <p:nvPicPr>
          <p:cNvPr id="238" name="Google Shape;238;p36" title="Example of Active Listening">
            <a:hlinkClick r:id="rId3"/>
          </p:cNvPr>
          <p:cNvPicPr preferRelativeResize="0"/>
          <p:nvPr/>
        </p:nvPicPr>
        <p:blipFill>
          <a:blip r:embed="rId4">
            <a:alphaModFix/>
          </a:blip>
          <a:stretch>
            <a:fillRect/>
          </a:stretch>
        </p:blipFill>
        <p:spPr>
          <a:xfrm>
            <a:off x="2332963" y="1238525"/>
            <a:ext cx="4478066" cy="3358550"/>
          </a:xfrm>
          <a:prstGeom prst="rect">
            <a:avLst/>
          </a:prstGeom>
          <a:noFill/>
          <a:ln>
            <a:noFill/>
          </a:ln>
        </p:spPr>
      </p:pic>
      <p:sp>
        <p:nvSpPr>
          <p:cNvPr id="239" name="Google Shape;239;p36"/>
          <p:cNvSpPr txBox="1"/>
          <p:nvPr/>
        </p:nvSpPr>
        <p:spPr>
          <a:xfrm>
            <a:off x="3899125" y="394050"/>
            <a:ext cx="3546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lt1"/>
                </a:solidFill>
                <a:latin typeface="Lato"/>
                <a:ea typeface="Lato"/>
                <a:cs typeface="Lato"/>
                <a:sym typeface="Lato"/>
              </a:rPr>
              <a:t>DEMO</a:t>
            </a:r>
            <a:endParaRPr sz="29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00579B"/>
            </a:gs>
          </a:gsLst>
          <a:path path="circle">
            <a:fillToRect b="50%" l="50%" r="50%" t="50%"/>
          </a:path>
          <a:tileRect/>
        </a:gradFill>
      </p:bgPr>
    </p:bg>
    <p:spTree>
      <p:nvGrpSpPr>
        <p:cNvPr id="243" name="Shape 243"/>
        <p:cNvGrpSpPr/>
        <p:nvPr/>
      </p:nvGrpSpPr>
      <p:grpSpPr>
        <a:xfrm>
          <a:off x="0" y="0"/>
          <a:ext cx="0" cy="0"/>
          <a:chOff x="0" y="0"/>
          <a:chExt cx="0" cy="0"/>
        </a:xfrm>
      </p:grpSpPr>
      <p:sp>
        <p:nvSpPr>
          <p:cNvPr id="244" name="Google Shape;244;p37"/>
          <p:cNvSpPr txBox="1"/>
          <p:nvPr/>
        </p:nvSpPr>
        <p:spPr>
          <a:xfrm>
            <a:off x="1266800" y="709700"/>
            <a:ext cx="68988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rPr b="0" i="0" lang="en" sz="3000" u="sng" cap="none" strike="noStrike">
                <a:solidFill>
                  <a:srgbClr val="000000"/>
                </a:solidFill>
                <a:latin typeface="Arial"/>
                <a:ea typeface="Arial"/>
                <a:cs typeface="Arial"/>
                <a:sym typeface="Arial"/>
              </a:rPr>
              <a:t>Your Turn to Practice Active Listening</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-Spend 20 minutes with partner</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-Roleplay, take turns listening</a:t>
            </a:r>
            <a:endParaRPr/>
          </a:p>
          <a:p>
            <a:pPr indent="0" lvl="0" marL="0" marR="0" rtl="0" algn="l">
              <a:lnSpc>
                <a:spcPct val="15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-See sheets for guidance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48" name="Shape 248"/>
        <p:cNvGrpSpPr/>
        <p:nvPr/>
      </p:nvGrpSpPr>
      <p:grpSpPr>
        <a:xfrm>
          <a:off x="0" y="0"/>
          <a:ext cx="0" cy="0"/>
          <a:chOff x="0" y="0"/>
          <a:chExt cx="0" cy="0"/>
        </a:xfrm>
      </p:grpSpPr>
      <p:pic>
        <p:nvPicPr>
          <p:cNvPr id="249" name="Google Shape;249;p38"/>
          <p:cNvPicPr preferRelativeResize="0"/>
          <p:nvPr/>
        </p:nvPicPr>
        <p:blipFill rotWithShape="1">
          <a:blip r:embed="rId3">
            <a:alphaModFix/>
          </a:blip>
          <a:srcRect b="0" l="0" r="0" t="0"/>
          <a:stretch/>
        </p:blipFill>
        <p:spPr>
          <a:xfrm>
            <a:off x="2649137" y="1198275"/>
            <a:ext cx="3845725" cy="2746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ctrTitle"/>
          </p:nvPr>
        </p:nvSpPr>
        <p:spPr>
          <a:xfrm>
            <a:off x="335250" y="253444"/>
            <a:ext cx="5508300" cy="16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t>Meaningful Moments</a:t>
            </a:r>
            <a:endParaRPr sz="3600"/>
          </a:p>
        </p:txBody>
      </p:sp>
      <p:sp>
        <p:nvSpPr>
          <p:cNvPr id="255" name="Google Shape;255;p39"/>
          <p:cNvSpPr txBox="1"/>
          <p:nvPr>
            <p:ph idx="1" type="subTitle"/>
          </p:nvPr>
        </p:nvSpPr>
        <p:spPr>
          <a:xfrm>
            <a:off x="392400" y="2034906"/>
            <a:ext cx="3914700" cy="16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With Viktor Frankl</a:t>
            </a:r>
            <a:endParaRPr/>
          </a:p>
        </p:txBody>
      </p:sp>
      <p:pic>
        <p:nvPicPr>
          <p:cNvPr id="256" name="Google Shape;256;p39"/>
          <p:cNvPicPr preferRelativeResize="0"/>
          <p:nvPr/>
        </p:nvPicPr>
        <p:blipFill rotWithShape="1">
          <a:blip r:embed="rId3">
            <a:alphaModFix/>
          </a:blip>
          <a:srcRect b="0" l="0" r="0" t="0"/>
          <a:stretch/>
        </p:blipFill>
        <p:spPr>
          <a:xfrm>
            <a:off x="6296625" y="1636575"/>
            <a:ext cx="2058125" cy="2265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7F6F"/>
            </a:gs>
            <a:gs pos="48000">
              <a:srgbClr val="55BAA4"/>
            </a:gs>
            <a:gs pos="100000">
              <a:srgbClr val="95D4C7"/>
            </a:gs>
          </a:gsLst>
          <a:lin ang="16200000" scaled="0"/>
        </a:gradFill>
      </p:bgPr>
    </p:bg>
    <p:spTree>
      <p:nvGrpSpPr>
        <p:cNvPr id="260" name="Shape 260"/>
        <p:cNvGrpSpPr/>
        <p:nvPr/>
      </p:nvGrpSpPr>
      <p:grpSpPr>
        <a:xfrm>
          <a:off x="0" y="0"/>
          <a:ext cx="0" cy="0"/>
          <a:chOff x="0" y="0"/>
          <a:chExt cx="0" cy="0"/>
        </a:xfrm>
      </p:grpSpPr>
      <p:sp>
        <p:nvSpPr>
          <p:cNvPr id="261" name="Google Shape;261;p40"/>
          <p:cNvSpPr txBox="1"/>
          <p:nvPr/>
        </p:nvSpPr>
        <p:spPr>
          <a:xfrm>
            <a:off x="1266800" y="709700"/>
            <a:ext cx="68988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262" name="Google Shape;262;p40" title="Viktor Frankl Interview - 1979"/>
          <p:cNvPicPr preferRelativeResize="0"/>
          <p:nvPr/>
        </p:nvPicPr>
        <p:blipFill rotWithShape="1">
          <a:blip r:embed="rId3">
            <a:alphaModFix/>
          </a:blip>
          <a:srcRect b="0" l="0" r="0" t="0"/>
          <a:stretch/>
        </p:blipFill>
        <p:spPr>
          <a:xfrm>
            <a:off x="1524000" y="857250"/>
            <a:ext cx="6096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4294967295" type="title"/>
          </p:nvPr>
        </p:nvSpPr>
        <p:spPr>
          <a:xfrm>
            <a:off x="3934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600">
                <a:solidFill>
                  <a:schemeClr val="dk1"/>
                </a:solidFill>
              </a:rPr>
              <a:t>Intro to Coaching</a:t>
            </a:r>
            <a:endParaRPr/>
          </a:p>
        </p:txBody>
      </p:sp>
      <p:sp>
        <p:nvSpPr>
          <p:cNvPr id="100" name="Google Shape;100;p16"/>
          <p:cNvSpPr txBox="1"/>
          <p:nvPr>
            <p:ph idx="4294967295" type="title"/>
          </p:nvPr>
        </p:nvSpPr>
        <p:spPr>
          <a:xfrm>
            <a:off x="393469" y="1770250"/>
            <a:ext cx="4400700" cy="3138900"/>
          </a:xfrm>
          <a:prstGeom prst="rect">
            <a:avLst/>
          </a:prstGeom>
          <a:noFill/>
          <a:ln>
            <a:noFill/>
          </a:ln>
        </p:spPr>
        <p:txBody>
          <a:bodyPr anchorCtr="0" anchor="t" bIns="91425" lIns="91425" spcFirstLastPara="1" rIns="91425" wrap="square" tIns="91425">
            <a:noAutofit/>
          </a:bodyPr>
          <a:lstStyle/>
          <a:p>
            <a:pPr indent="-393700" lvl="0" marL="457200" rtl="0" algn="l">
              <a:lnSpc>
                <a:spcPct val="150000"/>
              </a:lnSpc>
              <a:spcBef>
                <a:spcPts val="0"/>
              </a:spcBef>
              <a:spcAft>
                <a:spcPts val="0"/>
              </a:spcAft>
              <a:buSzPts val="2600"/>
              <a:buFont typeface="Arial"/>
              <a:buAutoNum type="arabicPeriod"/>
            </a:pPr>
            <a:r>
              <a:rPr b="0" lang="en" sz="2600">
                <a:highlight>
                  <a:srgbClr val="FFFFFF"/>
                </a:highlight>
                <a:latin typeface="Arial"/>
                <a:ea typeface="Arial"/>
                <a:cs typeface="Arial"/>
                <a:sym typeface="Arial"/>
              </a:rPr>
              <a:t>What is Coaching?</a:t>
            </a:r>
            <a:endParaRPr sz="2600"/>
          </a:p>
          <a:p>
            <a:pPr indent="-393700" lvl="0" marL="457200" rtl="0" algn="l">
              <a:lnSpc>
                <a:spcPct val="150000"/>
              </a:lnSpc>
              <a:spcBef>
                <a:spcPts val="0"/>
              </a:spcBef>
              <a:spcAft>
                <a:spcPts val="0"/>
              </a:spcAft>
              <a:buSzPts val="2600"/>
              <a:buFont typeface="Arial"/>
              <a:buAutoNum type="arabicPeriod"/>
            </a:pPr>
            <a:r>
              <a:rPr b="0" lang="en" sz="2600">
                <a:highlight>
                  <a:srgbClr val="FFFFFF"/>
                </a:highlight>
                <a:latin typeface="Arial"/>
                <a:ea typeface="Arial"/>
                <a:cs typeface="Arial"/>
                <a:sym typeface="Arial"/>
              </a:rPr>
              <a:t>Co-active Model</a:t>
            </a:r>
            <a:endParaRPr sz="2600"/>
          </a:p>
          <a:p>
            <a:pPr indent="-393700" lvl="0" marL="457200" rtl="0" algn="l">
              <a:lnSpc>
                <a:spcPct val="150000"/>
              </a:lnSpc>
              <a:spcBef>
                <a:spcPts val="0"/>
              </a:spcBef>
              <a:spcAft>
                <a:spcPts val="0"/>
              </a:spcAft>
              <a:buSzPts val="2600"/>
              <a:buFont typeface="Arial"/>
              <a:buAutoNum type="arabicPeriod"/>
            </a:pPr>
            <a:r>
              <a:rPr b="0" lang="en" sz="2600">
                <a:highlight>
                  <a:srgbClr val="FFFFFF"/>
                </a:highlight>
                <a:latin typeface="Arial"/>
                <a:ea typeface="Arial"/>
                <a:cs typeface="Arial"/>
                <a:sym typeface="Arial"/>
              </a:rPr>
              <a:t>4 Cornerstones</a:t>
            </a:r>
            <a:endParaRPr sz="2600"/>
          </a:p>
          <a:p>
            <a:pPr indent="-393700" lvl="0" marL="457200" rtl="0" algn="l">
              <a:lnSpc>
                <a:spcPct val="150000"/>
              </a:lnSpc>
              <a:spcBef>
                <a:spcPts val="0"/>
              </a:spcBef>
              <a:spcAft>
                <a:spcPts val="0"/>
              </a:spcAft>
              <a:buSzPts val="2600"/>
              <a:buFont typeface="Arial"/>
              <a:buAutoNum type="arabicPeriod"/>
            </a:pPr>
            <a:r>
              <a:rPr b="0" lang="en" sz="2600">
                <a:highlight>
                  <a:srgbClr val="FFFFFF"/>
                </a:highlight>
                <a:latin typeface="Arial"/>
                <a:ea typeface="Arial"/>
                <a:cs typeface="Arial"/>
                <a:sym typeface="Arial"/>
              </a:rPr>
              <a:t>Levels of Listening</a:t>
            </a:r>
            <a:endParaRPr sz="2600"/>
          </a:p>
          <a:p>
            <a:pPr indent="0" lvl="0" marL="0" rtl="0" algn="l">
              <a:lnSpc>
                <a:spcPct val="115000"/>
              </a:lnSpc>
              <a:spcBef>
                <a:spcPts val="500"/>
              </a:spcBef>
              <a:spcAft>
                <a:spcPts val="0"/>
              </a:spcAft>
              <a:buSzPts val="13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0"/>
              </a:spcAft>
              <a:buSzPts val="1050"/>
              <a:buNone/>
            </a:pPr>
            <a:r>
              <a:t/>
            </a:r>
            <a:endParaRPr b="0" sz="1050">
              <a:solidFill>
                <a:srgbClr val="666666"/>
              </a:solidFill>
              <a:latin typeface="Georgia"/>
              <a:ea typeface="Georgia"/>
              <a:cs typeface="Georgia"/>
              <a:sym typeface="Georgia"/>
            </a:endParaRPr>
          </a:p>
        </p:txBody>
      </p:sp>
      <p:pic>
        <p:nvPicPr>
          <p:cNvPr id="101" name="Google Shape;101;p16"/>
          <p:cNvPicPr preferRelativeResize="0"/>
          <p:nvPr/>
        </p:nvPicPr>
        <p:blipFill rotWithShape="1">
          <a:blip r:embed="rId3">
            <a:alphaModFix/>
          </a:blip>
          <a:srcRect b="0" l="0" r="0" t="0"/>
          <a:stretch/>
        </p:blipFill>
        <p:spPr>
          <a:xfrm>
            <a:off x="4560500" y="1480150"/>
            <a:ext cx="4211000" cy="280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close up of a map&#10;&#10;Description generated with high confidence" id="106" name="Google Shape;106;p17"/>
          <p:cNvPicPr preferRelativeResize="0"/>
          <p:nvPr/>
        </p:nvPicPr>
        <p:blipFill rotWithShape="1">
          <a:blip r:embed="rId3">
            <a:alphaModFix/>
          </a:blip>
          <a:srcRect b="0" l="0" r="0" t="0"/>
          <a:stretch/>
        </p:blipFill>
        <p:spPr>
          <a:xfrm>
            <a:off x="833421" y="213121"/>
            <a:ext cx="7305702" cy="47172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Screen Shot 2015-11-20 at 9.47.21 AM.png" id="111" name="Google Shape;111;p18"/>
          <p:cNvPicPr preferRelativeResize="0"/>
          <p:nvPr/>
        </p:nvPicPr>
        <p:blipFill rotWithShape="1">
          <a:blip r:embed="rId3">
            <a:alphaModFix/>
          </a:blip>
          <a:srcRect b="0" l="4413" r="4404" t="0"/>
          <a:stretch/>
        </p:blipFill>
        <p:spPr>
          <a:xfrm>
            <a:off x="0" y="-4"/>
            <a:ext cx="9144000" cy="5143504"/>
          </a:xfrm>
          <a:prstGeom prst="rect">
            <a:avLst/>
          </a:prstGeom>
          <a:noFill/>
          <a:ln>
            <a:noFill/>
          </a:ln>
        </p:spPr>
      </p:pic>
      <p:sp>
        <p:nvSpPr>
          <p:cNvPr id="112" name="Google Shape;112;p18"/>
          <p:cNvSpPr txBox="1"/>
          <p:nvPr>
            <p:ph type="title"/>
          </p:nvPr>
        </p:nvSpPr>
        <p:spPr>
          <a:xfrm>
            <a:off x="1037203" y="1238591"/>
            <a:ext cx="6244200" cy="3835500"/>
          </a:xfrm>
          <a:prstGeom prst="rect">
            <a:avLst/>
          </a:prstGeom>
          <a:noFill/>
          <a:ln>
            <a:noFill/>
          </a:ln>
        </p:spPr>
        <p:txBody>
          <a:bodyPr anchorCtr="0" anchor="t" bIns="91425" lIns="91425" spcFirstLastPara="1" rIns="91425" wrap="square" tIns="91425">
            <a:noAutofit/>
          </a:bodyPr>
          <a:lstStyle/>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People are naturally creative</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Focus on the whole person</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Dance in the moment</a:t>
            </a:r>
            <a:endParaRPr/>
          </a:p>
          <a:p>
            <a:pPr indent="-419100" lvl="0" marL="457200" rtl="0" algn="l">
              <a:lnSpc>
                <a:spcPct val="150000"/>
              </a:lnSpc>
              <a:spcBef>
                <a:spcPts val="0"/>
              </a:spcBef>
              <a:spcAft>
                <a:spcPts val="0"/>
              </a:spcAft>
              <a:buSzPts val="3000"/>
              <a:buFont typeface="Arial"/>
              <a:buAutoNum type="arabicPeriod"/>
            </a:pPr>
            <a:r>
              <a:rPr b="0" lang="en" sz="3000">
                <a:latin typeface="Arial"/>
                <a:ea typeface="Arial"/>
                <a:cs typeface="Arial"/>
                <a:sym typeface="Arial"/>
              </a:rPr>
              <a:t>Evoke </a:t>
            </a:r>
            <a:r>
              <a:rPr b="0" i="1" lang="en" sz="3000">
                <a:latin typeface="Arial"/>
                <a:ea typeface="Arial"/>
                <a:cs typeface="Arial"/>
                <a:sym typeface="Arial"/>
              </a:rPr>
              <a:t>transformation </a:t>
            </a:r>
            <a:endParaRPr/>
          </a:p>
          <a:p>
            <a:pPr indent="0" lvl="0" marL="0" rtl="0" algn="l">
              <a:lnSpc>
                <a:spcPct val="115000"/>
              </a:lnSpc>
              <a:spcBef>
                <a:spcPts val="0"/>
              </a:spcBef>
              <a:spcAft>
                <a:spcPts val="0"/>
              </a:spcAft>
              <a:buSzPts val="2400"/>
              <a:buNone/>
            </a:pPr>
            <a:r>
              <a:t/>
            </a:r>
            <a:endParaRPr b="0" sz="2400">
              <a:latin typeface="Arial"/>
              <a:ea typeface="Arial"/>
              <a:cs typeface="Arial"/>
              <a:sym typeface="Arial"/>
            </a:endParaRPr>
          </a:p>
        </p:txBody>
      </p:sp>
      <p:sp>
        <p:nvSpPr>
          <p:cNvPr id="113" name="Google Shape;113;p18"/>
          <p:cNvSpPr txBox="1"/>
          <p:nvPr/>
        </p:nvSpPr>
        <p:spPr>
          <a:xfrm>
            <a:off x="1102675" y="448200"/>
            <a:ext cx="6694500" cy="7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 Cornerstones of Co-active Coaching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117" name="Shape 117"/>
        <p:cNvGrpSpPr/>
        <p:nvPr/>
      </p:nvGrpSpPr>
      <p:grpSpPr>
        <a:xfrm>
          <a:off x="0" y="0"/>
          <a:ext cx="0" cy="0"/>
          <a:chOff x="0" y="0"/>
          <a:chExt cx="0" cy="0"/>
        </a:xfrm>
      </p:grpSpPr>
      <p:sp>
        <p:nvSpPr>
          <p:cNvPr id="118" name="Google Shape;118;p19"/>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119" name="Google Shape;119;p19"/>
          <p:cNvSpPr txBox="1"/>
          <p:nvPr/>
        </p:nvSpPr>
        <p:spPr>
          <a:xfrm>
            <a:off x="1263950" y="1760775"/>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20" name="Google Shape;120;p19"/>
          <p:cNvSpPr txBox="1"/>
          <p:nvPr/>
        </p:nvSpPr>
        <p:spPr>
          <a:xfrm>
            <a:off x="2884550" y="131550"/>
            <a:ext cx="4572000" cy="43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Levels of Listening</a:t>
            </a:r>
            <a:endParaRPr>
              <a:solidFill>
                <a:schemeClr val="lt1"/>
              </a:solidFill>
            </a:endParaRPr>
          </a:p>
        </p:txBody>
      </p:sp>
      <p:pic>
        <p:nvPicPr>
          <p:cNvPr descr="For a more graphically interesting and interactive experience, link to http://www.co-active.tv" id="121" name="Google Shape;121;p19" title="Levels of Listening 1">
            <a:hlinkClick r:id="rId3"/>
          </p:cNvPr>
          <p:cNvPicPr preferRelativeResize="0"/>
          <p:nvPr/>
        </p:nvPicPr>
        <p:blipFill>
          <a:blip r:embed="rId4">
            <a:alphaModFix/>
          </a:blip>
          <a:stretch>
            <a:fillRect/>
          </a:stretch>
        </p:blipFill>
        <p:spPr>
          <a:xfrm>
            <a:off x="2286000" y="1126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0"/>
          <p:cNvSpPr txBox="1"/>
          <p:nvPr/>
        </p:nvSpPr>
        <p:spPr>
          <a:xfrm>
            <a:off x="1056550" y="632075"/>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Level 1</a:t>
            </a:r>
            <a:endParaRPr>
              <a:solidFill>
                <a:schemeClr val="lt1"/>
              </a:solidFill>
            </a:endParaRPr>
          </a:p>
        </p:txBody>
      </p:sp>
      <p:sp>
        <p:nvSpPr>
          <p:cNvPr id="127" name="Google Shape;127;p20"/>
          <p:cNvSpPr txBox="1"/>
          <p:nvPr/>
        </p:nvSpPr>
        <p:spPr>
          <a:xfrm>
            <a:off x="1056550" y="1779000"/>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Listening to Yourself</a:t>
            </a:r>
            <a:br>
              <a:rPr b="0" i="0" lang="en" sz="3000" u="none" cap="none" strike="noStrike">
                <a:solidFill>
                  <a:schemeClr val="lt1"/>
                </a:solidFill>
                <a:latin typeface="Arial"/>
                <a:ea typeface="Arial"/>
                <a:cs typeface="Arial"/>
                <a:sym typeface="Arial"/>
              </a:rPr>
            </a:b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-Worries</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-Distractions</a:t>
            </a:r>
            <a:endParaRPr/>
          </a:p>
          <a:p>
            <a:pPr indent="0" lvl="0" marL="0" marR="0" rtl="0" algn="l">
              <a:lnSpc>
                <a:spcPct val="100000"/>
              </a:lnSpc>
              <a:spcBef>
                <a:spcPts val="0"/>
              </a:spcBef>
              <a:spcAft>
                <a:spcPts val="0"/>
              </a:spcAft>
              <a:buClr>
                <a:schemeClr val="lt1"/>
              </a:buClr>
              <a:buSzPts val="3000"/>
              <a:buFont typeface="Arial"/>
              <a:buNone/>
            </a:pPr>
            <a:r>
              <a:rPr b="0" i="0" lang="en" sz="3000" u="none" cap="none" strike="noStrike">
                <a:solidFill>
                  <a:schemeClr val="lt1"/>
                </a:solidFill>
                <a:latin typeface="Arial"/>
                <a:ea typeface="Arial"/>
                <a:cs typeface="Arial"/>
                <a:sym typeface="Arial"/>
              </a:rPr>
              <a:t>-Inabilities</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128" name="Google Shape;128;p20"/>
          <p:cNvPicPr preferRelativeResize="0"/>
          <p:nvPr/>
        </p:nvPicPr>
        <p:blipFill rotWithShape="1">
          <a:blip r:embed="rId4">
            <a:alphaModFix/>
          </a:blip>
          <a:srcRect b="0" l="0" r="0" t="0"/>
          <a:stretch/>
        </p:blipFill>
        <p:spPr>
          <a:xfrm>
            <a:off x="5362563" y="1165038"/>
            <a:ext cx="2276475" cy="2009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1"/>
          <p:cNvSpPr txBox="1"/>
          <p:nvPr/>
        </p:nvSpPr>
        <p:spPr>
          <a:xfrm>
            <a:off x="3570426" y="2369125"/>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Level 2</a:t>
            </a:r>
            <a:endParaRPr/>
          </a:p>
        </p:txBody>
      </p:sp>
      <p:sp>
        <p:nvSpPr>
          <p:cNvPr id="134" name="Google Shape;134;p21"/>
          <p:cNvSpPr txBox="1"/>
          <p:nvPr/>
        </p:nvSpPr>
        <p:spPr>
          <a:xfrm>
            <a:off x="2638025" y="3201400"/>
            <a:ext cx="68313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Listening to Others:</a:t>
            </a:r>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Arial"/>
                <a:ea typeface="Arial"/>
                <a:cs typeface="Arial"/>
                <a:sym typeface="Arial"/>
              </a:rPr>
              <a:t>-Reflective Statements</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lang="en" sz="3000"/>
              <a:t>“Your thinking……”</a:t>
            </a:r>
            <a:endParaRPr sz="3000"/>
          </a:p>
          <a:p>
            <a:pPr indent="0" lvl="0" marL="0" marR="0" rtl="0" algn="l">
              <a:lnSpc>
                <a:spcPct val="100000"/>
              </a:lnSpc>
              <a:spcBef>
                <a:spcPts val="0"/>
              </a:spcBef>
              <a:spcAft>
                <a:spcPts val="0"/>
              </a:spcAft>
              <a:buClr>
                <a:srgbClr val="000000"/>
              </a:buClr>
              <a:buSzPts val="3000"/>
              <a:buFont typeface="Arial"/>
              <a:buNone/>
            </a:pPr>
            <a:r>
              <a:t/>
            </a:r>
            <a:endParaRPr/>
          </a:p>
        </p:txBody>
      </p:sp>
      <p:pic>
        <p:nvPicPr>
          <p:cNvPr id="135" name="Google Shape;135;p21"/>
          <p:cNvPicPr preferRelativeResize="0"/>
          <p:nvPr/>
        </p:nvPicPr>
        <p:blipFill rotWithShape="1">
          <a:blip r:embed="rId4">
            <a:alphaModFix/>
          </a:blip>
          <a:srcRect b="0" l="0" r="0" t="0"/>
          <a:stretch/>
        </p:blipFill>
        <p:spPr>
          <a:xfrm>
            <a:off x="5573575" y="815675"/>
            <a:ext cx="2965800" cy="197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2"/>
          <p:cNvSpPr txBox="1"/>
          <p:nvPr/>
        </p:nvSpPr>
        <p:spPr>
          <a:xfrm>
            <a:off x="1300500" y="569850"/>
            <a:ext cx="3375300" cy="84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Arial"/>
                <a:ea typeface="Arial"/>
                <a:cs typeface="Arial"/>
                <a:sym typeface="Arial"/>
              </a:rPr>
              <a:t>Level 2</a:t>
            </a:r>
            <a:endParaRPr>
              <a:solidFill>
                <a:schemeClr val="lt1"/>
              </a:solidFill>
            </a:endParaRPr>
          </a:p>
        </p:txBody>
      </p:sp>
      <p:sp>
        <p:nvSpPr>
          <p:cNvPr id="141" name="Google Shape;141;p22"/>
          <p:cNvSpPr txBox="1"/>
          <p:nvPr/>
        </p:nvSpPr>
        <p:spPr>
          <a:xfrm>
            <a:off x="1063925" y="1779000"/>
            <a:ext cx="5594100" cy="15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-You’re </a:t>
            </a:r>
            <a:r>
              <a:rPr lang="en" sz="3000">
                <a:solidFill>
                  <a:schemeClr val="lt1"/>
                </a:solidFill>
              </a:rPr>
              <a:t>feeling </a:t>
            </a:r>
            <a:r>
              <a:rPr b="0" i="0" lang="en" sz="3000" u="none" cap="none" strike="noStrike">
                <a:solidFill>
                  <a:schemeClr val="lt1"/>
                </a:solidFill>
                <a:latin typeface="Arial"/>
                <a:ea typeface="Arial"/>
                <a:cs typeface="Arial"/>
                <a:sym typeface="Arial"/>
              </a:rPr>
              <a:t>that...</a:t>
            </a:r>
            <a:endParaRPr>
              <a:solidFill>
                <a:schemeClr val="lt1"/>
              </a:solidFill>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Arial"/>
                <a:ea typeface="Arial"/>
                <a:cs typeface="Arial"/>
                <a:sym typeface="Arial"/>
              </a:rPr>
              <a:t> for example... </a:t>
            </a:r>
            <a:endParaRPr>
              <a:solidFill>
                <a:schemeClr val="lt1"/>
              </a:solidFill>
            </a:endParaRPr>
          </a:p>
        </p:txBody>
      </p:sp>
      <p:pic>
        <p:nvPicPr>
          <p:cNvPr id="142" name="Google Shape;142;p22"/>
          <p:cNvPicPr preferRelativeResize="0"/>
          <p:nvPr/>
        </p:nvPicPr>
        <p:blipFill rotWithShape="1">
          <a:blip r:embed="rId4">
            <a:alphaModFix/>
          </a:blip>
          <a:srcRect b="0" l="0" r="0" t="0"/>
          <a:stretch/>
        </p:blipFill>
        <p:spPr>
          <a:xfrm>
            <a:off x="4877700" y="990000"/>
            <a:ext cx="2965800" cy="197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